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embeddedFontLst>
    <p:embeddedFont>
      <p:font typeface="Caveat"/>
      <p:regular r:id="rId13"/>
      <p:bold r:id="rId14"/>
    </p:embeddedFont>
    <p:embeddedFont>
      <p:font typeface="Constantia"/>
      <p:regular r:id="rId15"/>
      <p:bold r:id="rId16"/>
      <p:italic r:id="rId17"/>
      <p:boldItalic r:id="rId18"/>
    </p:embeddedFont>
    <p:embeddedFont>
      <p:font typeface="Tahoma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21" roundtripDataSignature="AMtx7miZpzF2DveZWmlOJFhhGv2X1MpL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ahoma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font" Target="fonts/Caveat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onstantia-regular.fntdata"/><Relationship Id="rId14" Type="http://schemas.openxmlformats.org/officeDocument/2006/relationships/font" Target="fonts/Caveat-bold.fntdata"/><Relationship Id="rId17" Type="http://schemas.openxmlformats.org/officeDocument/2006/relationships/font" Target="fonts/Constantia-italic.fntdata"/><Relationship Id="rId16" Type="http://schemas.openxmlformats.org/officeDocument/2006/relationships/font" Target="fonts/Constantia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Tahoma-regular.fntdata"/><Relationship Id="rId6" Type="http://schemas.openxmlformats.org/officeDocument/2006/relationships/slide" Target="slides/slide1.xml"/><Relationship Id="rId18" Type="http://schemas.openxmlformats.org/officeDocument/2006/relationships/font" Target="fonts/Constantia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C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" name="Google Shape;9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" type="body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718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1" type="ftr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2" type="sldNum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1" type="ftr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2" type="sldNum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sz="5600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" type="subTitle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>
            <a:lvl1pPr lvl="0" marR="45720" algn="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1" type="ftr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707136" y="1316736"/>
            <a:ext cx="10363200" cy="1362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Calibri"/>
              <a:buNone/>
              <a:defRPr b="1" sz="5600" cap="none">
                <a:solidFill>
                  <a:srgbClr val="4AE3A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1" type="ftr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2" type="sldNum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1"/>
          <p:cNvSpPr txBox="1"/>
          <p:nvPr>
            <p:ph idx="2" type="body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1" type="ftr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2" type="body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3" type="body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61315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4" type="body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61315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sz="5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11" type="ftr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12" type="sldNum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914400" y="514352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b="0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33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2" type="body"/>
          </p:nvPr>
        </p:nvSpPr>
        <p:spPr>
          <a:xfrm>
            <a:off x="4766733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9751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Char char="⚫"/>
              <a:defRPr sz="2800"/>
            </a:lvl1pPr>
            <a:lvl2pPr indent="-368935" lvl="1" marL="9144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210"/>
              <a:buChar char="⚫"/>
              <a:defRPr sz="2600"/>
            </a:lvl2pPr>
            <a:lvl3pPr indent="-33528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⚫"/>
              <a:defRPr sz="2400"/>
            </a:lvl3pPr>
            <a:lvl4pPr indent="-3111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⚫"/>
              <a:defRPr sz="2000"/>
            </a:lvl4pPr>
            <a:lvl5pPr indent="-30289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showMasterSp="0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/>
          <p:nvPr/>
        </p:nvSpPr>
        <p:spPr>
          <a:xfrm flipH="1" rot="-10380000">
            <a:off x="4221004" y="1108077"/>
            <a:ext cx="7010400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98500" kx="100000" rotWithShape="0" algn="tl" dir="7500000" dist="38500" sy="100080">
              <a:srgbClr val="000000">
                <a:alpha val="2431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2" name="Google Shape;72;p16"/>
          <p:cNvSpPr/>
          <p:nvPr/>
        </p:nvSpPr>
        <p:spPr>
          <a:xfrm flipH="1" rot="-10380000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19685" rotWithShape="0" algn="tl" dir="12900000" dist="6350">
              <a:srgbClr val="000000">
                <a:alpha val="4627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3" name="Google Shape;73;p16"/>
          <p:cNvSpPr txBox="1"/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b="1" sz="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640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indent="-29337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7305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Char char="⚫"/>
              <a:defRPr sz="1000"/>
            </a:lvl3pPr>
            <a:lvl4pPr indent="-265748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4pPr>
            <a:lvl5pPr indent="-265748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10769600" y="6356351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  <p:sp>
        <p:nvSpPr>
          <p:cNvPr id="78" name="Google Shape;78;p16"/>
          <p:cNvSpPr/>
          <p:nvPr>
            <p:ph idx="2" type="pic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16"/>
          <p:cNvSpPr/>
          <p:nvPr/>
        </p:nvSpPr>
        <p:spPr>
          <a:xfrm flipH="1" rot="10800000">
            <a:off x="-12700" y="5816600"/>
            <a:ext cx="1221740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4"/>
                </a:srgbClr>
              </a:gs>
              <a:gs pos="100000">
                <a:srgbClr val="00E9F7">
                  <a:alpha val="5451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0" name="Google Shape;80;p16"/>
          <p:cNvSpPr/>
          <p:nvPr/>
        </p:nvSpPr>
        <p:spPr>
          <a:xfrm flipH="1" rot="10800000">
            <a:off x="5842000" y="6219826"/>
            <a:ext cx="63500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2"/>
                </a:srgbClr>
              </a:gs>
              <a:gs pos="80000">
                <a:srgbClr val="0099E4">
                  <a:alpha val="44314"/>
                </a:srgbClr>
              </a:gs>
              <a:gs pos="100000">
                <a:srgbClr val="0099E4">
                  <a:alpha val="44314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 rot="5400000">
            <a:off x="3901440" y="-1356360"/>
            <a:ext cx="438912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718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1" type="ftr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7"/>
          <p:cNvSpPr txBox="1"/>
          <p:nvPr>
            <p:ph idx="12" type="sldNum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718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1" type="ftr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2" type="sldNum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65000" ty="0" sy="65000"/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/>
          <p:nvPr/>
        </p:nvSpPr>
        <p:spPr>
          <a:xfrm>
            <a:off x="-12700" y="-7144"/>
            <a:ext cx="1221740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4"/>
                </a:srgbClr>
              </a:gs>
              <a:gs pos="100000">
                <a:srgbClr val="00E9F7">
                  <a:alpha val="5451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1" name="Google Shape;11;p7"/>
          <p:cNvSpPr/>
          <p:nvPr/>
        </p:nvSpPr>
        <p:spPr>
          <a:xfrm>
            <a:off x="5842000" y="-7144"/>
            <a:ext cx="63500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2"/>
                </a:srgbClr>
              </a:gs>
              <a:gs pos="80000">
                <a:srgbClr val="0099E4">
                  <a:alpha val="44314"/>
                </a:srgbClr>
              </a:gs>
              <a:gs pos="100000">
                <a:srgbClr val="0099E4">
                  <a:alpha val="44314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2" name="Google Shape;12;p7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" type="body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5" lvl="2" marL="13716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4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  <p:grpSp>
        <p:nvGrpSpPr>
          <p:cNvPr id="17" name="Google Shape;17;p7"/>
          <p:cNvGrpSpPr/>
          <p:nvPr/>
        </p:nvGrpSpPr>
        <p:grpSpPr>
          <a:xfrm>
            <a:off x="-39059" y="-16113"/>
            <a:ext cx="12264340" cy="1086266"/>
            <a:chOff x="-29322" y="-1971"/>
            <a:chExt cx="9198255" cy="1086266"/>
          </a:xfrm>
        </p:grpSpPr>
        <p:sp>
          <p:nvSpPr>
            <p:cNvPr id="18" name="Google Shape;18;p7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9B6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9" name="Google Shape;19;p7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"/>
          <p:cNvSpPr txBox="1"/>
          <p:nvPr>
            <p:ph idx="1" type="body"/>
          </p:nvPr>
        </p:nvSpPr>
        <p:spPr>
          <a:xfrm>
            <a:off x="112428" y="1477854"/>
            <a:ext cx="8511912" cy="4869160"/>
          </a:xfrm>
          <a:prstGeom prst="rect">
            <a:avLst/>
          </a:prstGeom>
          <a:solidFill>
            <a:schemeClr val="accent5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38100">
              <a:srgbClr val="000000"/>
            </a:outerShdw>
          </a:effectLst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74320" lvl="0" marL="27432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lang="es-CL">
                <a:solidFill>
                  <a:srgbClr val="002060"/>
                </a:solidFill>
                <a:latin typeface="Constantia"/>
                <a:ea typeface="Constantia"/>
                <a:cs typeface="Constantia"/>
                <a:sym typeface="Constantia"/>
              </a:rPr>
              <a:t>Biología de los Ecosistemas busca promover una </a:t>
            </a:r>
            <a:r>
              <a:rPr b="1" lang="es-CL">
                <a:solidFill>
                  <a:srgbClr val="FF0000"/>
                </a:solidFill>
                <a:latin typeface="Constantia"/>
                <a:ea typeface="Constantia"/>
                <a:cs typeface="Constantia"/>
                <a:sym typeface="Constantia"/>
              </a:rPr>
              <a:t>comprensión integrada de fenómenos ecológicos y medioambientales complejos</a:t>
            </a:r>
            <a:r>
              <a:rPr lang="es-CL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es-CL">
                <a:solidFill>
                  <a:srgbClr val="002060"/>
                </a:solidFill>
                <a:latin typeface="Constantia"/>
                <a:ea typeface="Constantia"/>
                <a:cs typeface="Constantia"/>
                <a:sym typeface="Constantia"/>
              </a:rPr>
              <a:t>permitiendo la búsqueda de </a:t>
            </a:r>
            <a:r>
              <a:rPr lang="es-CL" u="sng">
                <a:solidFill>
                  <a:srgbClr val="002060"/>
                </a:solidFill>
                <a:latin typeface="Constantia"/>
                <a:ea typeface="Constantia"/>
                <a:cs typeface="Constantia"/>
                <a:sym typeface="Constantia"/>
              </a:rPr>
              <a:t>soluciones creativas a problemas que afectan a nuestro medio ambiente, a las personas y la sociedad, tanto en contextos locales y globales</a:t>
            </a:r>
            <a:r>
              <a:rPr lang="es-CL">
                <a:solidFill>
                  <a:srgbClr val="002060"/>
                </a:solidFill>
                <a:latin typeface="Constantia"/>
                <a:ea typeface="Constantia"/>
                <a:cs typeface="Constantia"/>
                <a:sym typeface="Constantia"/>
              </a:rPr>
              <a:t>.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None/>
            </a:pPr>
            <a:r>
              <a:t/>
            </a:r>
            <a:endParaRPr/>
          </a:p>
          <a:p>
            <a:pPr indent="-274320" lvl="0" marL="274320" rtl="0" algn="just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lang="es-CL">
                <a:solidFill>
                  <a:srgbClr val="002060"/>
                </a:solidFill>
                <a:latin typeface="Constantia"/>
                <a:ea typeface="Constantia"/>
                <a:cs typeface="Constantia"/>
                <a:sym typeface="Constantia"/>
              </a:rPr>
              <a:t>La asignatura ofrece oportunidades para </a:t>
            </a:r>
            <a:r>
              <a:rPr b="1" lang="es-CL">
                <a:solidFill>
                  <a:srgbClr val="FF0000"/>
                </a:solidFill>
                <a:latin typeface="Constantia"/>
                <a:ea typeface="Constantia"/>
                <a:cs typeface="Constantia"/>
                <a:sym typeface="Constantia"/>
              </a:rPr>
              <a:t>desarrollar habilidades y actitudes necesarias para la investigación</a:t>
            </a:r>
            <a:r>
              <a:rPr lang="es-CL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es-CL">
                <a:solidFill>
                  <a:srgbClr val="002060"/>
                </a:solidFill>
                <a:latin typeface="Constantia"/>
                <a:ea typeface="Constantia"/>
                <a:cs typeface="Constantia"/>
                <a:sym typeface="Constantia"/>
              </a:rPr>
              <a:t>relacionando conocimientos centrales de las ciencias,  vinculando ciencia y tecnología con sociedad y ambiente, </a:t>
            </a:r>
            <a:r>
              <a:rPr lang="es-CL" u="sng">
                <a:solidFill>
                  <a:srgbClr val="002060"/>
                </a:solidFill>
                <a:latin typeface="Constantia"/>
                <a:ea typeface="Constantia"/>
                <a:cs typeface="Constantia"/>
                <a:sym typeface="Constantia"/>
              </a:rPr>
              <a:t>estableciendo una profunda integración curricular entre biología, física, matemáticas y química</a:t>
            </a:r>
            <a:r>
              <a:rPr lang="es-CL">
                <a:solidFill>
                  <a:srgbClr val="002060"/>
                </a:solidFill>
                <a:latin typeface="Constantia"/>
                <a:ea typeface="Constantia"/>
                <a:cs typeface="Constantia"/>
                <a:sym typeface="Constantia"/>
              </a:rPr>
              <a:t>, entre otras especialidades científicas y otras áreas del saber. </a:t>
            </a:r>
            <a:endParaRPr/>
          </a:p>
          <a:p>
            <a:pPr indent="-129238" lvl="0" marL="274320" rtl="0" algn="just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None/>
            </a:pPr>
            <a:r>
              <a:t/>
            </a:r>
            <a:endParaRPr/>
          </a:p>
        </p:txBody>
      </p:sp>
      <p:pic>
        <p:nvPicPr>
          <p:cNvPr id="98" name="Google Shape;9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9083" y="209103"/>
            <a:ext cx="2773177" cy="1814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89231" y="2263516"/>
            <a:ext cx="3357797" cy="329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4000" y="4631961"/>
            <a:ext cx="264826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23697" y="5725690"/>
            <a:ext cx="2368563" cy="989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0"/>
            <a:ext cx="725122" cy="80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/>
          <p:nvPr/>
        </p:nvSpPr>
        <p:spPr>
          <a:xfrm>
            <a:off x="725122" y="209103"/>
            <a:ext cx="8064108" cy="10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s-CL" sz="3500" u="none" cap="none" strike="noStrike">
                <a:solidFill>
                  <a:srgbClr val="387025"/>
                </a:solidFill>
                <a:latin typeface="Rockwell"/>
                <a:ea typeface="Rockwell"/>
                <a:cs typeface="Rockwell"/>
                <a:sym typeface="Rockwell"/>
              </a:rPr>
              <a:t>Biología de los ecosistemas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CL" sz="2400" u="sng" cap="none" strike="noStrike">
                <a:solidFill>
                  <a:srgbClr val="387025"/>
                </a:solidFill>
                <a:latin typeface="Rockwell"/>
                <a:ea typeface="Rockwell"/>
                <a:cs typeface="Rockwell"/>
                <a:sym typeface="Rockwell"/>
              </a:rPr>
              <a:t>Diferenciado Area B (CIENCIAS)  3° y 4° medio 202</a:t>
            </a:r>
            <a:r>
              <a:rPr b="1" lang="es-CL" sz="2400" u="sng">
                <a:solidFill>
                  <a:srgbClr val="387025"/>
                </a:solidFill>
                <a:latin typeface="Rockwell"/>
                <a:ea typeface="Rockwell"/>
                <a:cs typeface="Rockwell"/>
                <a:sym typeface="Rockwell"/>
              </a:rPr>
              <a:t>7</a:t>
            </a:r>
            <a:endParaRPr b="0" i="0" sz="24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/>
          <p:nvPr>
            <p:ph idx="1" type="body"/>
          </p:nvPr>
        </p:nvSpPr>
        <p:spPr>
          <a:xfrm>
            <a:off x="-1" y="164892"/>
            <a:ext cx="6220919" cy="6580682"/>
          </a:xfrm>
          <a:prstGeom prst="rect">
            <a:avLst/>
          </a:prstGeom>
          <a:solidFill>
            <a:schemeClr val="accent5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38100">
              <a:srgbClr val="000000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</a:pPr>
            <a:r>
              <a:rPr b="1" lang="es-CL" sz="2200" u="sng">
                <a:solidFill>
                  <a:srgbClr val="387025"/>
                </a:solidFill>
                <a:latin typeface="Rockwell"/>
                <a:ea typeface="Rockwell"/>
                <a:cs typeface="Rockwell"/>
                <a:sym typeface="Rockwell"/>
              </a:rPr>
              <a:t>Actitudes y requisitos para la asignatura </a:t>
            </a:r>
            <a:endParaRPr b="1" sz="2200" u="sng">
              <a:solidFill>
                <a:srgbClr val="387025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274320" lvl="0" marL="27432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Char char="⚫"/>
            </a:pPr>
            <a:r>
              <a:rPr b="1" lang="es-CL" sz="2200">
                <a:solidFill>
                  <a:schemeClr val="dk1"/>
                </a:solidFill>
              </a:rPr>
              <a:t>Valoración de la naturaleza y el respeto por ella </a:t>
            </a:r>
            <a:endParaRPr b="1"/>
          </a:p>
          <a:p>
            <a:pPr indent="-274320" lvl="0" marL="27432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Char char="⚫"/>
            </a:pPr>
            <a:r>
              <a:rPr b="1" lang="es-CL" sz="2200">
                <a:solidFill>
                  <a:schemeClr val="dk1"/>
                </a:solidFill>
              </a:rPr>
              <a:t>Curiosidad para encontrar soluciones innovadoras a los problemas ecológicos, ambientales y sociales</a:t>
            </a:r>
            <a:endParaRPr b="1" sz="2200">
              <a:solidFill>
                <a:schemeClr val="dk1"/>
              </a:solidFill>
            </a:endParaRPr>
          </a:p>
          <a:p>
            <a:pPr indent="-274320" lvl="0" marL="27432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Char char="⚫"/>
            </a:pPr>
            <a:r>
              <a:rPr b="1" lang="es-CL" sz="22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Pensar de manera analítica y deductiva</a:t>
            </a:r>
            <a:r>
              <a:rPr lang="es-CL" sz="22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, valorando la integración de las ciencias, la tecnología y las matemáticas</a:t>
            </a:r>
            <a:endParaRPr/>
          </a:p>
          <a:p>
            <a:pPr indent="-274320" lvl="0" marL="27432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Char char="⚫"/>
            </a:pPr>
            <a:r>
              <a:rPr b="1" lang="es-CL" sz="2200">
                <a:solidFill>
                  <a:schemeClr val="dk1"/>
                </a:solidFill>
              </a:rPr>
              <a:t>Pensar con </a:t>
            </a:r>
            <a:r>
              <a:rPr b="1" lang="es-CL" sz="2200"/>
              <a:t>conciencia</a:t>
            </a:r>
            <a:r>
              <a:rPr b="1" lang="es-CL" sz="2200">
                <a:solidFill>
                  <a:schemeClr val="dk1"/>
                </a:solidFill>
              </a:rPr>
              <a:t>, con reflexión propia y crítica</a:t>
            </a:r>
            <a:r>
              <a:rPr lang="es-CL" sz="22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b="1" lang="es-CL" sz="2200">
                <a:solidFill>
                  <a:schemeClr val="dk1"/>
                </a:solidFill>
              </a:rPr>
              <a:t>valorando las experiencias de vida, compartiendo ideas que favorezcan el desarrollo de la vida en sociedad</a:t>
            </a:r>
            <a:endParaRPr b="1"/>
          </a:p>
          <a:p>
            <a:pPr indent="-141605" lvl="0" marL="27432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None/>
            </a:pPr>
            <a:r>
              <a:t/>
            </a:r>
            <a:endParaRPr sz="2200"/>
          </a:p>
          <a:p>
            <a:pPr indent="-141605" lvl="0" marL="27432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None/>
            </a:pPr>
            <a:r>
              <a:t/>
            </a:r>
            <a:endParaRPr sz="2200"/>
          </a:p>
        </p:txBody>
      </p:sp>
      <p:sp>
        <p:nvSpPr>
          <p:cNvPr id="109" name="Google Shape;109;p3"/>
          <p:cNvSpPr txBox="1"/>
          <p:nvPr/>
        </p:nvSpPr>
        <p:spPr>
          <a:xfrm>
            <a:off x="6280879" y="164892"/>
            <a:ext cx="5911121" cy="6580682"/>
          </a:xfrm>
          <a:prstGeom prst="rect">
            <a:avLst/>
          </a:prstGeom>
          <a:solidFill>
            <a:schemeClr val="accent5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38100">
              <a:srgbClr val="000000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90"/>
              <a:buFont typeface="Noto Sans Symbols"/>
              <a:buNone/>
            </a:pPr>
            <a:r>
              <a:rPr b="1" i="0" lang="es-CL" sz="2200" u="sng" cap="none" strike="noStrike">
                <a:solidFill>
                  <a:srgbClr val="387025"/>
                </a:solidFill>
                <a:latin typeface="Constantia"/>
                <a:ea typeface="Constantia"/>
                <a:cs typeface="Constantia"/>
                <a:sym typeface="Constantia"/>
              </a:rPr>
              <a:t>Habilidades que desarrollarás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3"/>
              </a:buClr>
              <a:buSzPts val="2090"/>
              <a:buFont typeface="Noto Sans Symbols"/>
              <a:buChar char="⚫"/>
            </a:pPr>
            <a:r>
              <a:rPr b="1" i="0" lang="es-CL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Planificar y conducir una investigación </a:t>
            </a:r>
            <a:r>
              <a:rPr b="0" i="0" lang="es-CL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(aplicación del método científico y uso de herramientas tecnológicas y matemáticas)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3"/>
              </a:buClr>
              <a:buSzPts val="2090"/>
              <a:buFont typeface="Noto Sans Symbols"/>
              <a:buChar char="⚫"/>
            </a:pPr>
            <a:r>
              <a:rPr b="1" i="0" lang="es-CL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Analizar e interpretar datos </a:t>
            </a:r>
            <a:r>
              <a:rPr b="0" i="0" lang="es-CL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(comprensión de gráficos, tablas, diagramas y modelos)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3"/>
              </a:buClr>
              <a:buSzPts val="2090"/>
              <a:buFont typeface="Noto Sans Symbols"/>
              <a:buChar char="⚫"/>
            </a:pPr>
            <a:r>
              <a:rPr b="1" i="0" lang="es-CL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Construir explicaciones, diseñar modelos y comunicar solucione</a:t>
            </a:r>
            <a:r>
              <a:rPr b="0" i="0" lang="es-CL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 (argumentación científica)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3"/>
              </a:buClr>
              <a:buSzPts val="2090"/>
              <a:buFont typeface="Noto Sans Symbols"/>
              <a:buChar char="⚫"/>
            </a:pPr>
            <a:r>
              <a:rPr b="1" i="0" lang="es-CL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Evaluar </a:t>
            </a:r>
            <a:r>
              <a:rPr b="0" i="0" lang="es-CL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b="1" i="0" lang="es-CL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y establecer validez de la evidencia científica,</a:t>
            </a:r>
            <a:r>
              <a:rPr b="0" i="0" lang="es-CL" sz="22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sus implicancias sociales, económicas, éticas y ambientales que involucran a  las ciencias y  la tecnología.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41605" lvl="0" marL="274320" marR="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3"/>
              </a:buClr>
              <a:buSzPts val="2090"/>
              <a:buFont typeface="Noto Sans Symbols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id="110" name="Google Shape;11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1579" y="4833257"/>
            <a:ext cx="2803707" cy="1697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71615" y="5170713"/>
            <a:ext cx="1489356" cy="144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34151" y="5016863"/>
            <a:ext cx="2847975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8" name="Google Shape;118;p2"/>
          <p:cNvSpPr txBox="1"/>
          <p:nvPr>
            <p:ph idx="1" type="body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7475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  <p:pic>
        <p:nvPicPr>
          <p:cNvPr id="119" name="Google Shape;11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9843" y="-554636"/>
            <a:ext cx="13870987" cy="8139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/>
          <p:cNvSpPr txBox="1"/>
          <p:nvPr>
            <p:ph type="title"/>
          </p:nvPr>
        </p:nvSpPr>
        <p:spPr>
          <a:xfrm>
            <a:off x="189874" y="14990"/>
            <a:ext cx="3602636" cy="6778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b="1" lang="es-CL" sz="3500">
                <a:solidFill>
                  <a:schemeClr val="dk1"/>
                </a:solidFill>
              </a:rPr>
              <a:t>Evaluaciones:</a:t>
            </a:r>
            <a:endParaRPr b="1" sz="3500">
              <a:solidFill>
                <a:schemeClr val="dk1"/>
              </a:solidFill>
            </a:endParaRPr>
          </a:p>
        </p:txBody>
      </p:sp>
      <p:pic>
        <p:nvPicPr>
          <p:cNvPr id="125" name="Google Shape;125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4812" y="2653259"/>
            <a:ext cx="11907187" cy="4093738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4"/>
          <p:cNvSpPr txBox="1"/>
          <p:nvPr/>
        </p:nvSpPr>
        <p:spPr>
          <a:xfrm>
            <a:off x="304800" y="896380"/>
            <a:ext cx="11887199" cy="1569660"/>
          </a:xfrm>
          <a:prstGeom prst="rect">
            <a:avLst/>
          </a:prstGeom>
          <a:solidFill>
            <a:schemeClr val="accent5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38100">
              <a:srgbClr val="000000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CL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- TRABAJOS PRÁCTICOS (MAQUETAS, MODELOS, TIC, SALIDAS A TERRENO)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CL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- EVALUACIONES DE PROCESO Y SUMATIVAS</a:t>
            </a:r>
            <a:endParaRPr b="1" i="0" sz="24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CL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- DISERTACIONES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CL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-  ABP</a:t>
            </a:r>
            <a:endParaRPr b="1" i="0" sz="24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 txBox="1"/>
          <p:nvPr>
            <p:ph type="title"/>
          </p:nvPr>
        </p:nvSpPr>
        <p:spPr>
          <a:xfrm>
            <a:off x="142063" y="0"/>
            <a:ext cx="12192000" cy="11849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Tahoma"/>
              <a:buNone/>
            </a:pPr>
            <a:r>
              <a:rPr b="1" lang="es-CL" sz="240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Al finalizar el ramo serás capaz de:</a:t>
            </a:r>
            <a:b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lang="es-CL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-4" y="486683"/>
            <a:ext cx="12192000" cy="1019581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FC000"/>
          </a:solidFill>
          <a:ln cap="flat" cmpd="sng" w="25400">
            <a:solidFill>
              <a:srgbClr val="0A51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CL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1. Explicar el estado de la biodiversidad considerando el origen y niveles de organización de la vida, la evolución y la intervención humana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-6" y="1739537"/>
            <a:ext cx="12192000" cy="1002487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45E29"/>
          </a:solidFill>
          <a:ln cap="flat" cmpd="sng" w="25400">
            <a:solidFill>
              <a:srgbClr val="0A51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CL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2. Comprender la relación entre el medio ambiente y la sociedad, considerando aspectos de bioenergética, dinámica de poblaciones, flujos de materia y energía en los ecosistemas</a:t>
            </a:r>
            <a:endParaRPr b="0" i="0" sz="2400" u="sng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-5" y="3218680"/>
            <a:ext cx="12192000" cy="817427"/>
          </a:xfrm>
          <a:prstGeom prst="round2DiagRect">
            <a:avLst>
              <a:gd fmla="val 16667" name="adj1"/>
              <a:gd fmla="val 24120" name="adj2"/>
            </a:avLst>
          </a:prstGeom>
          <a:solidFill>
            <a:srgbClr val="387025"/>
          </a:solidFill>
          <a:ln cap="flat" cmpd="sng" w="25400">
            <a:solidFill>
              <a:srgbClr val="54A8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CL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3. Explicar los efectos del cambio climático sobre los ecosistemas, la biodiversidad y los recursos naturales, las personas y el desarrollo sostenible.</a:t>
            </a:r>
            <a:endParaRPr b="0" i="0" sz="2400" u="sng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-7" y="4287393"/>
            <a:ext cx="12192001" cy="831067"/>
          </a:xfrm>
          <a:prstGeom prst="roundRect">
            <a:avLst>
              <a:gd fmla="val 16667" name="adj"/>
            </a:avLst>
          </a:prstGeom>
          <a:solidFill>
            <a:srgbClr val="0B5394"/>
          </a:solidFill>
          <a:ln cap="flat" cmpd="sng" w="25400">
            <a:solidFill>
              <a:srgbClr val="004E6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CL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4. Comprender cómo se puede prevenir, mitigar o reparar los efectos del cambio climático sobre los componentes y procesos biológicos de los sistemas naturales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-6" y="5411449"/>
            <a:ext cx="12192004" cy="1425883"/>
          </a:xfrm>
          <a:prstGeom prst="roundRect">
            <a:avLst>
              <a:gd fmla="val 16667" name="adj"/>
            </a:avLst>
          </a:prstGeom>
          <a:solidFill>
            <a:srgbClr val="7030A0"/>
          </a:solidFill>
          <a:ln cap="flat" cmpd="sng" w="254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CL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5. Integrar conocimientos de física, biología, química y matemáticas con otras ciencias para modelación, análisis y generación de propuestas de solución a problemas actuales presentes en sistemas naturales, considerando las implicancias ambientales, sociales y éticas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"/>
          <p:cNvSpPr txBox="1"/>
          <p:nvPr>
            <p:ph type="title"/>
          </p:nvPr>
        </p:nvSpPr>
        <p:spPr>
          <a:xfrm>
            <a:off x="0" y="119920"/>
            <a:ext cx="8841059" cy="4154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ahoma"/>
              <a:buNone/>
            </a:pP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Carreras y desarrollo profesional </a:t>
            </a:r>
            <a:r>
              <a:rPr b="1" lang="es-CL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sp>
        <p:nvSpPr>
          <p:cNvPr id="142" name="Google Shape;142;p6"/>
          <p:cNvSpPr/>
          <p:nvPr/>
        </p:nvSpPr>
        <p:spPr>
          <a:xfrm>
            <a:off x="0" y="674559"/>
            <a:ext cx="6700601" cy="6228412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25400">
            <a:solidFill>
              <a:srgbClr val="0A51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Ingeniería Ambiental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Ingeniería en Recursos Naturales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Ingeniería en Energías Renovables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Licenciatura en Gestión Ambiental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Licenciatura en Ciencias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Ingeniería Forestal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Biología</a:t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Biología Marina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Agronomía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Medicina Veterinaria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Ingeniería en Biotecnología</a:t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Ingeniería civil Industrial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Ingeniería civil en prev. de riesgos y M. ambiente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Otras carreras profesionales y técnicas relacionadas </a:t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con : Ciencias, Medioambiente, Sustentabilidad, Calidad,</a:t>
            </a:r>
            <a:endParaRPr b="1" i="0" sz="1800" u="sng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Ecoturismo o Turismo Sustentable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Posibilidad de Continuidad de estudios Postgrado.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CL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Campo laboral: Ejercicio libre de la profesión (asesorías, PYMES), Instituciones del Estado y Municipales relacionadas. Empresas privadas.</a:t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CL" sz="1800" u="sng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endParaRPr b="1" i="0" sz="1800" u="sng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descr="No hay ninguna descripción de la foto disponible." id="143" name="Google Shape;1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75751" y="4422098"/>
            <a:ext cx="5716250" cy="2417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51292" y="82443"/>
            <a:ext cx="6940446" cy="442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0600" y="2230995"/>
            <a:ext cx="865449" cy="1074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741744" cy="13798897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9"/>
          <p:cNvSpPr/>
          <p:nvPr/>
        </p:nvSpPr>
        <p:spPr>
          <a:xfrm>
            <a:off x="1262742" y="889652"/>
            <a:ext cx="10765972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CL" sz="4800" u="none" cap="none" strike="noStrike">
                <a:solidFill>
                  <a:schemeClr val="accent4"/>
                </a:solidFill>
                <a:latin typeface="Rockwell"/>
                <a:ea typeface="Rockwell"/>
                <a:cs typeface="Rockwell"/>
                <a:sym typeface="Rockwell"/>
              </a:rPr>
              <a:t>Biología de los Ecosistemas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F45E29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CL" sz="4000" u="none" cap="none" strike="noStrike">
                <a:solidFill>
                  <a:srgbClr val="F45E29"/>
                </a:solidFill>
                <a:latin typeface="Rockwell"/>
                <a:ea typeface="Rockwell"/>
                <a:cs typeface="Rockwell"/>
                <a:sym typeface="Rockwell"/>
              </a:rPr>
              <a:t>Departamento de Ciencias</a:t>
            </a:r>
            <a:endParaRPr b="1" i="0" sz="4000" u="none" cap="none" strike="noStrike">
              <a:solidFill>
                <a:srgbClr val="F45E2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lujo">
  <a:themeElements>
    <a:clrScheme name="Flujo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2022-08-15T00:52:02Z</dcterms:created>
  <dc:creator>Luis</dc:creator>
</cp:coreProperties>
</file>